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62" r:id="rId5"/>
    <p:sldId id="261" r:id="rId6"/>
    <p:sldId id="263" r:id="rId7"/>
    <p:sldId id="264" r:id="rId8"/>
    <p:sldId id="258" r:id="rId9"/>
    <p:sldId id="260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89072" autoAdjust="0"/>
  </p:normalViewPr>
  <p:slideViewPr>
    <p:cSldViewPr snapToGrid="0" snapToObjects="1">
      <p:cViewPr varScale="1">
        <p:scale>
          <a:sx n="101" d="100"/>
          <a:sy n="101" d="100"/>
        </p:scale>
        <p:origin x="810" y="114"/>
      </p:cViewPr>
      <p:guideLst/>
    </p:cSldViewPr>
  </p:slideViewPr>
  <p:notesTextViewPr>
    <p:cViewPr>
      <p:scale>
        <a:sx n="80" d="100"/>
        <a:sy n="8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FFB470-093C-524D-8FB1-634CAAC56D89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66A34A-781F-E94B-8317-888E7AED65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3638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62074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63718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8441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8957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4265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6461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36481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5374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6586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5542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Coco</a:t>
            </a:r>
            <a:r>
              <a:rPr kumimoji="1" lang="zh-CN" altLang="en-US" dirty="0"/>
              <a:t>没有增益，我们依旧使用它做</a:t>
            </a:r>
            <a:r>
              <a:rPr kumimoji="1" lang="en-US" altLang="zh-CN" dirty="0"/>
              <a:t>ensemble</a:t>
            </a:r>
            <a:r>
              <a:rPr kumimoji="1" lang="zh-CN" altLang="en-US" dirty="0"/>
              <a:t>的原因是希望</a:t>
            </a:r>
            <a:r>
              <a:rPr kumimoji="1" lang="en-US" altLang="zh-CN" dirty="0"/>
              <a:t>coco</a:t>
            </a:r>
            <a:r>
              <a:rPr kumimoji="1" lang="zh-CN" altLang="en-US" dirty="0"/>
              <a:t>能提供</a:t>
            </a:r>
            <a:r>
              <a:rPr kumimoji="1" lang="en-US" altLang="zh-CN" dirty="0"/>
              <a:t>diversity,</a:t>
            </a:r>
            <a:r>
              <a:rPr kumimoji="1" lang="zh-CN" altLang="en-US" dirty="0"/>
              <a:t> 使用</a:t>
            </a:r>
            <a:r>
              <a:rPr kumimoji="1" lang="en-US" altLang="zh-CN" dirty="0"/>
              <a:t>senext101</a:t>
            </a:r>
            <a:r>
              <a:rPr kumimoji="1" lang="zh-CN" altLang="en-US" dirty="0"/>
              <a:t>的理由也是如此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8531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0D0C-8530-3647-AC1D-01FE2DD411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5DF63B-7035-A54A-8C3D-2A303B94BB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6060AB-3160-8E4B-8DE1-CC821515A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EC010B-FDF8-4040-A32A-6E2F30FAD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BD5EE7-C9F2-4640-A6BD-440717E7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1116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A1EBC2-BBFB-ED47-B142-CE411775D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61D5C8-7B57-3840-B3E2-59218D81A0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0C5CA7-70E2-414B-8CA8-59863B8C1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D745E1-CBC9-5343-A50D-BAC591110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668C25-320A-4B44-A0C3-14A546632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7062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68C0E97-1879-A949-9B98-4B72F87F4E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465E779-3B8B-5D47-AE2D-AC75427BC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FF40CA-0820-5F4F-9689-A25AB7A52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16FACA-EE42-9A48-B23B-FBA92CED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5E3303-02C9-364D-A73B-80EC7D04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5180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CBA257-D681-CC44-BB35-6DE2F6B27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0D4D84-A408-6645-91C7-D85C3D86A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F307F-8989-8045-A23E-16C500B06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58BA20-DE0B-234C-A362-1F1F7326B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E9999C-E38C-7845-8F14-8663CEDD9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6F378D-75EC-4FA5-82D4-669F758C62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16817" y="136525"/>
            <a:ext cx="1816765" cy="128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09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23784D-A18D-A745-81D8-D68BBC98F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E6CF06-8D09-5045-ACEC-E45DFC097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AD9750-9530-654D-B870-17F7FD595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056A3C-D270-1A49-84F8-4B30A9416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15F7C5-4D02-3A46-9E5E-04EEDB1CC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0038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C0EC09-9256-0345-9E51-C26A3C7B1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730263-306E-6F42-8ABC-03DA0E4C3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B766C1-573A-F441-B96F-B90D54F57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B7684-DF6A-3942-B180-C03BB57F5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0E4DCE-5999-BB4A-9768-5AEC488E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F46DE6-6346-E84A-8B2A-4802DE97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8622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4EAA86-63F6-1346-A198-C88D8FDEE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864AF6-15AD-B345-9662-2ADE34B4B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5509231-FEAC-394E-9E14-9AEBAE356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DE97309-E530-714D-AC08-C0AA826088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5FC21A5-D739-AA4D-B22F-13E6FA7E77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9FFA920-4CF4-D346-B307-8D4C8A893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525A445-6429-6444-9223-762390488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ABC0E3A-D8C4-2546-B561-3AA56BE2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973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1AC734-4EA5-EC4C-8F9A-DDE4C507B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80CD725-4FC2-5A4F-BEB2-7B40C6E97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D5F10F7-B15A-D647-B8CD-DE7B4D0DA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4E82452-E044-BC4F-B778-E4ED447A3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6210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4CD4127-AC20-CF47-B75B-652004B7F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A346304-A983-A94F-ACF4-456098C37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8A4598-E4CC-594E-A046-DBE541AC0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2242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1C09B3-3CBF-7A48-9031-E101DB860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C9B5AE-68C8-8C40-953B-845C354D9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158799-AF28-6840-AB26-AFC636EB7A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685EB1-6282-7A4E-9242-1E7F22FB0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29FC38-01EB-4947-8932-7B399E3D5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3D9464B-0BC0-5540-AC93-5FF5E082F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6580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2E0744-E747-5C45-ABBC-2DD26038A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55F55FF-F444-E640-B469-8910C53187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DB4C26E-3641-234D-A06B-94BC4A2025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7F5C2C-BAD3-D441-A7CD-0D0A538C3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E403EF-AC8A-9F47-8D52-0B863CFBC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3C63B53-CDF3-3742-92B7-3EA042692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615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A5511BE-FEB2-384E-9E83-0FE21C027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9FE26C-AF3C-3B4F-944F-19D880BED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E41A69-5BA1-8842-B4BC-71CE934AD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674D3-7A94-FD40-900D-F58A52D37138}" type="datetimeFigureOut">
              <a:rPr kumimoji="1" lang="zh-CN" altLang="en-US" smtClean="0"/>
              <a:t>2019/6/25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62C8BC-B7A8-A74B-9F6E-3239E44802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51B12-9CFD-2A4B-B44D-A77D179477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08444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6D8ABE-5B42-254C-AB36-A7B63D23E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9239" y="1785072"/>
            <a:ext cx="10080978" cy="1028700"/>
          </a:xfrm>
        </p:spPr>
        <p:txBody>
          <a:bodyPr>
            <a:normAutofit/>
          </a:bodyPr>
          <a:lstStyle/>
          <a:p>
            <a:r>
              <a:rPr kumimoji="1"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Experience</a:t>
            </a:r>
            <a:r>
              <a:rPr kumimoji="1" lang="zh-CN" altLang="en-US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Crowd-Human</a:t>
            </a:r>
            <a:r>
              <a:rPr kumimoji="1" lang="zh-CN" altLang="en-US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endParaRPr kumimoji="1" lang="zh-CN" altLang="en-US" sz="4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31E2AE60-D6E4-7E4A-9475-96B1AC5FAF5D}"/>
              </a:ext>
            </a:extLst>
          </p:cNvPr>
          <p:cNvSpPr txBox="1">
            <a:spLocks/>
          </p:cNvSpPr>
          <p:nvPr/>
        </p:nvSpPr>
        <p:spPr>
          <a:xfrm>
            <a:off x="1055511" y="4209695"/>
            <a:ext cx="10080978" cy="30992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000" baseline="30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1 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Tencent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AI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Lab     </a:t>
            </a:r>
            <a:r>
              <a:rPr kumimoji="1" lang="en-US" altLang="zh-CN" sz="2000" baseline="30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2 </a:t>
            </a:r>
            <a:r>
              <a:rPr kumimoji="1" lang="en-US" altLang="zh-CN" sz="20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Waseda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University</a:t>
            </a:r>
            <a:endParaRPr kumimoji="1" lang="zh-CN" altLang="en-US" sz="20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EFF03B2B-346D-6F47-BF5C-E256045890F5}"/>
              </a:ext>
            </a:extLst>
          </p:cNvPr>
          <p:cNvSpPr txBox="1">
            <a:spLocks/>
          </p:cNvSpPr>
          <p:nvPr/>
        </p:nvSpPr>
        <p:spPr>
          <a:xfrm>
            <a:off x="1209239" y="3413442"/>
            <a:ext cx="10080978" cy="572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Zheng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</a:t>
            </a:r>
            <a:r>
              <a:rPr kumimoji="1" lang="en-US" altLang="zh-CN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kumimoji="1" lang="zh-CN" altLang="en-US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Xin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Huang</a:t>
            </a:r>
            <a:r>
              <a:rPr kumimoji="1" lang="en-US" altLang="zh-CN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kumimoji="1"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Zequn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Jie</a:t>
            </a:r>
            <a:r>
              <a:rPr kumimoji="1" lang="en-US" altLang="zh-CN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kumimoji="1"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Yuhu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Shan</a:t>
            </a:r>
            <a:r>
              <a:rPr kumimoji="1" lang="en-US" altLang="zh-CN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535491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EFF03B2B-346D-6F47-BF5C-E256045890F5}"/>
              </a:ext>
            </a:extLst>
          </p:cNvPr>
          <p:cNvSpPr txBox="1">
            <a:spLocks/>
          </p:cNvSpPr>
          <p:nvPr/>
        </p:nvSpPr>
        <p:spPr>
          <a:xfrm>
            <a:off x="1209239" y="2621453"/>
            <a:ext cx="10080978" cy="572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19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B2ED9DD-5E38-BA4F-B982-6CFE23BFA812}"/>
              </a:ext>
            </a:extLst>
          </p:cNvPr>
          <p:cNvSpPr/>
          <p:nvPr/>
        </p:nvSpPr>
        <p:spPr>
          <a:xfrm>
            <a:off x="569528" y="1616615"/>
            <a:ext cx="18181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24BEB249-A6B4-9F44-B1F1-DBF67CD0F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5039583"/>
              </p:ext>
            </p:extLst>
          </p:nvPr>
        </p:nvGraphicFramePr>
        <p:xfrm>
          <a:off x="442478" y="2402880"/>
          <a:ext cx="5698678" cy="32332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8930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gain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Baseline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46.52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-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803672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Bounded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 err="1"/>
                        <a:t>RepGT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Loss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45.80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0.72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R-CNN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Context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45.45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90684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multi-scale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train/test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43.32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2.13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53474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Cascade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R-CNN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-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494509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Deformable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-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2313845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SENet154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37.17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6.15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2788077"/>
                  </a:ext>
                </a:extLst>
              </a:tr>
            </a:tbl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32148905-443A-5140-99FB-07A11D19AB5C}"/>
              </a:ext>
            </a:extLst>
          </p:cNvPr>
          <p:cNvSpPr txBox="1"/>
          <p:nvPr/>
        </p:nvSpPr>
        <p:spPr>
          <a:xfrm>
            <a:off x="6249729" y="4153302"/>
            <a:ext cx="5698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RCNN,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Res50,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ROI_align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nms_pre=2000,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anchors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DB15C1CB-92A1-2C4A-AEB0-019897A27C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530112"/>
              </p:ext>
            </p:extLst>
          </p:nvPr>
        </p:nvGraphicFramePr>
        <p:xfrm>
          <a:off x="6249728" y="2402880"/>
          <a:ext cx="5698678" cy="1185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8930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gain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Baseline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46.52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-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803672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 err="1"/>
                        <a:t>CityPerson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45.58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</a:tbl>
          </a:graphicData>
        </a:graphic>
      </p:graphicFrame>
      <p:pic>
        <p:nvPicPr>
          <p:cNvPr id="15" name="图片 8">
            <a:extLst>
              <a:ext uri="{FF2B5EF4-FFF2-40B4-BE49-F238E27FC236}">
                <a16:creationId xmlns:a16="http://schemas.microsoft.com/office/drawing/2014/main" id="{7FCC44F7-AA9F-4901-B56F-5CDC6C406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5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19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B2ED9DD-5E38-BA4F-B982-6CFE23BFA812}"/>
              </a:ext>
            </a:extLst>
          </p:cNvPr>
          <p:cNvSpPr/>
          <p:nvPr/>
        </p:nvSpPr>
        <p:spPr>
          <a:xfrm>
            <a:off x="569528" y="1616615"/>
            <a:ext cx="47003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Submission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B4FF806-832C-6040-8E9B-AEEEC8A6FDAB}"/>
              </a:ext>
            </a:extLst>
          </p:cNvPr>
          <p:cNvSpPr txBox="1"/>
          <p:nvPr/>
        </p:nvSpPr>
        <p:spPr>
          <a:xfrm>
            <a:off x="1339637" y="3260484"/>
            <a:ext cx="99505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SENet154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DCN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SENet154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DCN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Bounded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RepGt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SENet154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DCN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Bounded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RepGt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cocopretrain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SENet154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DCN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Bounded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RepGt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cityperson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SEResNeXt101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DCN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Bounded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RepGt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</a:p>
        </p:txBody>
      </p:sp>
      <p:pic>
        <p:nvPicPr>
          <p:cNvPr id="11" name="图片 8">
            <a:extLst>
              <a:ext uri="{FF2B5EF4-FFF2-40B4-BE49-F238E27FC236}">
                <a16:creationId xmlns:a16="http://schemas.microsoft.com/office/drawing/2014/main" id="{62C35EF9-8622-4F43-856B-F7E1411D4A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079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19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B2ED9DD-5E38-BA4F-B982-6CFE23BFA812}"/>
              </a:ext>
            </a:extLst>
          </p:cNvPr>
          <p:cNvSpPr/>
          <p:nvPr/>
        </p:nvSpPr>
        <p:spPr>
          <a:xfrm>
            <a:off x="569528" y="1616615"/>
            <a:ext cx="55995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Jaccard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流程 2">
            <a:extLst>
              <a:ext uri="{FF2B5EF4-FFF2-40B4-BE49-F238E27FC236}">
                <a16:creationId xmlns:a16="http://schemas.microsoft.com/office/drawing/2014/main" id="{59A9F64A-6EA7-BC47-A24A-5BDF65BC68B4}"/>
              </a:ext>
            </a:extLst>
          </p:cNvPr>
          <p:cNvSpPr/>
          <p:nvPr/>
        </p:nvSpPr>
        <p:spPr>
          <a:xfrm>
            <a:off x="1941689" y="3093156"/>
            <a:ext cx="1174045" cy="1117600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Val.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Set</a:t>
            </a:r>
            <a:endParaRPr kumimoji="1" lang="zh-CN" altLang="en-US" dirty="0"/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69A3850D-B3A1-1B4C-AADA-5F677869EF6E}"/>
              </a:ext>
            </a:extLst>
          </p:cNvPr>
          <p:cNvSpPr/>
          <p:nvPr/>
        </p:nvSpPr>
        <p:spPr>
          <a:xfrm>
            <a:off x="4210756" y="3093156"/>
            <a:ext cx="1174045" cy="1117600"/>
          </a:xfrm>
          <a:prstGeom prst="roundRect">
            <a:avLst>
              <a:gd name="adj" fmla="val 3282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Val.</a:t>
            </a:r>
            <a:r>
              <a:rPr kumimoji="1" lang="zh-CN" altLang="en-US" dirty="0"/>
              <a:t> </a:t>
            </a:r>
            <a:r>
              <a:rPr kumimoji="1" lang="en-US" altLang="zh-CN" dirty="0"/>
              <a:t>Subset</a:t>
            </a:r>
            <a:endParaRPr kumimoji="1" lang="zh-CN" altLang="en-US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A5BB2C80-F2F4-C542-8783-0AF675958598}"/>
              </a:ext>
            </a:extLst>
          </p:cNvPr>
          <p:cNvSpPr/>
          <p:nvPr/>
        </p:nvSpPr>
        <p:spPr>
          <a:xfrm>
            <a:off x="8207020" y="3093156"/>
            <a:ext cx="1174044" cy="1174044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Test</a:t>
            </a:r>
          </a:p>
          <a:p>
            <a:pPr algn="ctr"/>
            <a:r>
              <a:rPr kumimoji="1" lang="en-US" altLang="zh-CN" dirty="0"/>
              <a:t>Set</a:t>
            </a:r>
            <a:endParaRPr kumimoji="1" lang="zh-CN" altLang="en-US" dirty="0"/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25977EFF-0A94-E347-B267-0E547D77776A}"/>
              </a:ext>
            </a:extLst>
          </p:cNvPr>
          <p:cNvCxnSpPr>
            <a:cxnSpLocks/>
          </p:cNvCxnSpPr>
          <p:nvPr/>
        </p:nvCxnSpPr>
        <p:spPr>
          <a:xfrm>
            <a:off x="3194757" y="3651956"/>
            <a:ext cx="970844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F4457182-C722-704A-84A0-2C09931CB058}"/>
              </a:ext>
            </a:extLst>
          </p:cNvPr>
          <p:cNvSpPr txBox="1"/>
          <p:nvPr/>
        </p:nvSpPr>
        <p:spPr>
          <a:xfrm>
            <a:off x="3228625" y="3333424"/>
            <a:ext cx="97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filtering</a:t>
            </a:r>
            <a:endParaRPr kumimoji="1"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B8C0C99-5F2A-5A49-ADEE-7EB34D0A059B}"/>
              </a:ext>
            </a:extLst>
          </p:cNvPr>
          <p:cNvSpPr txBox="1"/>
          <p:nvPr/>
        </p:nvSpPr>
        <p:spPr>
          <a:xfrm>
            <a:off x="3714043" y="4395000"/>
            <a:ext cx="2190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best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threshold:</a:t>
            </a:r>
          </a:p>
          <a:p>
            <a:pPr algn="ctr"/>
            <a:r>
              <a:rPr kumimoji="1" lang="en-US" altLang="zh-CN" dirty="0"/>
              <a:t>0.55</a:t>
            </a:r>
            <a:endParaRPr kumimoji="1" lang="zh-CN" altLang="en-US" dirty="0"/>
          </a:p>
        </p:txBody>
      </p:sp>
      <p:sp>
        <p:nvSpPr>
          <p:cNvPr id="17" name="左右箭头 16">
            <a:extLst>
              <a:ext uri="{FF2B5EF4-FFF2-40B4-BE49-F238E27FC236}">
                <a16:creationId xmlns:a16="http://schemas.microsoft.com/office/drawing/2014/main" id="{50151F40-681A-5548-B50A-377B2CDAE3A8}"/>
              </a:ext>
            </a:extLst>
          </p:cNvPr>
          <p:cNvSpPr/>
          <p:nvPr/>
        </p:nvSpPr>
        <p:spPr>
          <a:xfrm>
            <a:off x="5695245" y="3578014"/>
            <a:ext cx="2223911" cy="15296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A3943D6-5377-4D48-BC08-7F906088D06A}"/>
              </a:ext>
            </a:extLst>
          </p:cNvPr>
          <p:cNvSpPr txBox="1"/>
          <p:nvPr/>
        </p:nvSpPr>
        <p:spPr>
          <a:xfrm>
            <a:off x="6321779" y="3325337"/>
            <a:ext cx="970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huge</a:t>
            </a:r>
            <a:r>
              <a:rPr kumimoji="1" lang="zh-CN" altLang="en-US" dirty="0"/>
              <a:t> </a:t>
            </a:r>
            <a:r>
              <a:rPr kumimoji="1" lang="en-US" altLang="zh-CN" dirty="0"/>
              <a:t>gap</a:t>
            </a:r>
            <a:endParaRPr kumimoji="1" lang="zh-CN" altLang="en-US" dirty="0"/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1CDE7BEE-8153-164E-9BC8-4D5AED476E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984957"/>
              </p:ext>
            </p:extLst>
          </p:nvPr>
        </p:nvGraphicFramePr>
        <p:xfrm>
          <a:off x="9866399" y="2728806"/>
          <a:ext cx="1749952" cy="2004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135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897817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Thr</a:t>
                      </a:r>
                      <a:r>
                        <a:rPr lang="en-US" altLang="zh-CN" dirty="0"/>
                        <a:t>.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JI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75.78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803672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76.48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77.01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09553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77.46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884641"/>
                  </a:ext>
                </a:extLst>
              </a:tr>
            </a:tbl>
          </a:graphicData>
        </a:graphic>
      </p:graphicFrame>
      <p:pic>
        <p:nvPicPr>
          <p:cNvPr id="19" name="图片 8">
            <a:extLst>
              <a:ext uri="{FF2B5EF4-FFF2-40B4-BE49-F238E27FC236}">
                <a16:creationId xmlns:a16="http://schemas.microsoft.com/office/drawing/2014/main" id="{8C45D958-95C9-4FF0-AF18-8ECEFA116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145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4" grpId="0"/>
      <p:bldP spid="16" grpId="0"/>
      <p:bldP spid="17" grpId="0" animBg="1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B2ED9DD-5E38-BA4F-B982-6CFE23BFA812}"/>
              </a:ext>
            </a:extLst>
          </p:cNvPr>
          <p:cNvSpPr/>
          <p:nvPr/>
        </p:nvSpPr>
        <p:spPr>
          <a:xfrm>
            <a:off x="5438055" y="2569030"/>
            <a:ext cx="18860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kumimoji="1"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086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B79AD0E2-F9DC-BF4B-A224-D6E8EDEE9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EFF03B2B-346D-6F47-BF5C-E256045890F5}"/>
              </a:ext>
            </a:extLst>
          </p:cNvPr>
          <p:cNvSpPr txBox="1">
            <a:spLocks/>
          </p:cNvSpPr>
          <p:nvPr/>
        </p:nvSpPr>
        <p:spPr>
          <a:xfrm>
            <a:off x="1209239" y="2621453"/>
            <a:ext cx="10080978" cy="572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307903F-DAB4-3643-ACAE-7819259F8642}"/>
              </a:ext>
            </a:extLst>
          </p:cNvPr>
          <p:cNvSpPr/>
          <p:nvPr/>
        </p:nvSpPr>
        <p:spPr>
          <a:xfrm>
            <a:off x="2589815" y="3862282"/>
            <a:ext cx="7012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Improvement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燕尾形箭头 12">
            <a:extLst>
              <a:ext uri="{FF2B5EF4-FFF2-40B4-BE49-F238E27FC236}">
                <a16:creationId xmlns:a16="http://schemas.microsoft.com/office/drawing/2014/main" id="{A6A0338D-6CB2-974B-9859-635F58443A63}"/>
              </a:ext>
            </a:extLst>
          </p:cNvPr>
          <p:cNvSpPr/>
          <p:nvPr/>
        </p:nvSpPr>
        <p:spPr>
          <a:xfrm>
            <a:off x="3388847" y="2527766"/>
            <a:ext cx="462076" cy="237067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950FEBE-3E52-384D-A310-E181CD664541}"/>
              </a:ext>
            </a:extLst>
          </p:cNvPr>
          <p:cNvSpPr txBox="1"/>
          <p:nvPr/>
        </p:nvSpPr>
        <p:spPr>
          <a:xfrm>
            <a:off x="3850923" y="2354540"/>
            <a:ext cx="5192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442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50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283E87D-FA58-3048-9BB1-098FD8039B25}"/>
              </a:ext>
            </a:extLst>
          </p:cNvPr>
          <p:cNvSpPr txBox="1"/>
          <p:nvPr/>
        </p:nvSpPr>
        <p:spPr>
          <a:xfrm>
            <a:off x="695325" y="2570232"/>
            <a:ext cx="8727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(visible body,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paper):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Faster-RCNN,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Res50,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FPN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6735A5C-F52E-2640-AEB8-F273682B31C3}"/>
              </a:ext>
            </a:extLst>
          </p:cNvPr>
          <p:cNvSpPr/>
          <p:nvPr/>
        </p:nvSpPr>
        <p:spPr>
          <a:xfrm>
            <a:off x="553562" y="4004908"/>
            <a:ext cx="107156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(visible body,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ours):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Faster-RCNN,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Res50,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FPN,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ROI_align</a:t>
            </a:r>
            <a:endParaRPr kumimoji="1"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不等于 13">
            <a:extLst>
              <a:ext uri="{FF2B5EF4-FFF2-40B4-BE49-F238E27FC236}">
                <a16:creationId xmlns:a16="http://schemas.microsoft.com/office/drawing/2014/main" id="{31404872-20A8-9F43-95DC-30F5CEE1DE18}"/>
              </a:ext>
            </a:extLst>
          </p:cNvPr>
          <p:cNvSpPr/>
          <p:nvPr/>
        </p:nvSpPr>
        <p:spPr>
          <a:xfrm rot="5400000">
            <a:off x="4979063" y="3237258"/>
            <a:ext cx="1140177" cy="628609"/>
          </a:xfrm>
          <a:prstGeom prst="mathNotEqual">
            <a:avLst>
              <a:gd name="adj1" fmla="val 16337"/>
              <a:gd name="adj2" fmla="val 6600000"/>
              <a:gd name="adj3" fmla="val 117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35D43B1-25D4-3C42-952F-C2EDB013A0F9}"/>
              </a:ext>
            </a:extLst>
          </p:cNvPr>
          <p:cNvSpPr/>
          <p:nvPr/>
        </p:nvSpPr>
        <p:spPr>
          <a:xfrm>
            <a:off x="4924424" y="4513127"/>
            <a:ext cx="726757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FPN+BN,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Avoiding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 anchors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ignored regions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263E47A-16DA-6245-A252-4B8318C5DE97}"/>
              </a:ext>
            </a:extLst>
          </p:cNvPr>
          <p:cNvSpPr txBox="1"/>
          <p:nvPr/>
        </p:nvSpPr>
        <p:spPr>
          <a:xfrm>
            <a:off x="9994399" y="2612142"/>
            <a:ext cx="2415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mMR: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55.94%</a:t>
            </a:r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4E47B4BC-8F34-8A43-97B6-A3B88030D3C1}"/>
              </a:ext>
            </a:extLst>
          </p:cNvPr>
          <p:cNvCxnSpPr/>
          <p:nvPr/>
        </p:nvCxnSpPr>
        <p:spPr>
          <a:xfrm>
            <a:off x="9254639" y="2809770"/>
            <a:ext cx="6999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F98818A-1C6F-E641-93B1-0B96F6BD9605}"/>
              </a:ext>
            </a:extLst>
          </p:cNvPr>
          <p:cNvSpPr txBox="1"/>
          <p:nvPr/>
        </p:nvSpPr>
        <p:spPr>
          <a:xfrm>
            <a:off x="10645428" y="3624781"/>
            <a:ext cx="2415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mMR: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59.67%</a:t>
            </a: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8CC3480E-A7EF-D34D-AB8F-6FE4EFDC37D8}"/>
              </a:ext>
            </a:extLst>
          </p:cNvPr>
          <p:cNvCxnSpPr>
            <a:cxnSpLocks/>
          </p:cNvCxnSpPr>
          <p:nvPr/>
        </p:nvCxnSpPr>
        <p:spPr>
          <a:xfrm flipV="1">
            <a:off x="10176183" y="3822409"/>
            <a:ext cx="429396" cy="204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DDE9DCFA-1E80-9642-BD3C-522A048A138B}"/>
              </a:ext>
            </a:extLst>
          </p:cNvPr>
          <p:cNvSpPr txBox="1"/>
          <p:nvPr/>
        </p:nvSpPr>
        <p:spPr>
          <a:xfrm>
            <a:off x="3330220" y="5776267"/>
            <a:ext cx="1693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mMR: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55.76%</a:t>
            </a:r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1C825114-04FC-A94D-8036-B104C7ED330B}"/>
              </a:ext>
            </a:extLst>
          </p:cNvPr>
          <p:cNvCxnSpPr>
            <a:cxnSpLocks/>
          </p:cNvCxnSpPr>
          <p:nvPr/>
        </p:nvCxnSpPr>
        <p:spPr>
          <a:xfrm flipH="1">
            <a:off x="4538132" y="5426311"/>
            <a:ext cx="485422" cy="349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8">
            <a:extLst>
              <a:ext uri="{FF2B5EF4-FFF2-40B4-BE49-F238E27FC236}">
                <a16:creationId xmlns:a16="http://schemas.microsoft.com/office/drawing/2014/main" id="{E172EB8E-B386-4627-98B9-45AB888EB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420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14" grpId="0" animBg="1"/>
      <p:bldP spid="14" grpId="1" animBg="1"/>
      <p:bldP spid="15" grpId="0"/>
      <p:bldP spid="16" grpId="0"/>
      <p:bldP spid="19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50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4741566-F656-F94A-AED1-767BD2E07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62" y="2119007"/>
            <a:ext cx="6107693" cy="335610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5DEA97A-E977-9F48-988B-23AEB3017390}"/>
              </a:ext>
            </a:extLst>
          </p:cNvPr>
          <p:cNvSpPr txBox="1"/>
          <p:nvPr/>
        </p:nvSpPr>
        <p:spPr>
          <a:xfrm>
            <a:off x="1730504" y="5550971"/>
            <a:ext cx="3803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labeled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ignored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region.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11440303-E400-D743-9B8D-8679D83A0CEE}"/>
              </a:ext>
            </a:extLst>
          </p:cNvPr>
          <p:cNvGrpSpPr/>
          <p:nvPr/>
        </p:nvGrpSpPr>
        <p:grpSpPr>
          <a:xfrm>
            <a:off x="7188052" y="2119007"/>
            <a:ext cx="2692167" cy="2730805"/>
            <a:chOff x="7397478" y="1995173"/>
            <a:chExt cx="2692167" cy="2730805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84DEE67D-0EB6-DB45-BAAF-96AEAABD98DF}"/>
                </a:ext>
              </a:extLst>
            </p:cNvPr>
            <p:cNvSpPr/>
            <p:nvPr/>
          </p:nvSpPr>
          <p:spPr>
            <a:xfrm>
              <a:off x="8057645" y="2637533"/>
              <a:ext cx="2032000" cy="2088445"/>
            </a:xfrm>
            <a:prstGeom prst="rect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4B22ECB-375B-EE4A-9021-F0B73ACD9713}"/>
                </a:ext>
              </a:extLst>
            </p:cNvPr>
            <p:cNvSpPr/>
            <p:nvPr/>
          </p:nvSpPr>
          <p:spPr>
            <a:xfrm>
              <a:off x="8494473" y="3080932"/>
              <a:ext cx="1159316" cy="1126067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CC65B46-024B-C648-8C1C-73720340D28E}"/>
                </a:ext>
              </a:extLst>
            </p:cNvPr>
            <p:cNvSpPr/>
            <p:nvPr/>
          </p:nvSpPr>
          <p:spPr>
            <a:xfrm>
              <a:off x="8815720" y="2722511"/>
              <a:ext cx="515849" cy="1918491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CA87C4E1-962D-FB4A-A83D-AE03C93427E7}"/>
                </a:ext>
              </a:extLst>
            </p:cNvPr>
            <p:cNvSpPr/>
            <p:nvPr/>
          </p:nvSpPr>
          <p:spPr>
            <a:xfrm rot="5400000">
              <a:off x="8815719" y="2696494"/>
              <a:ext cx="515849" cy="1918491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9C45E3D-9412-D344-9587-AD454705D9E2}"/>
                </a:ext>
              </a:extLst>
            </p:cNvPr>
            <p:cNvSpPr/>
            <p:nvPr/>
          </p:nvSpPr>
          <p:spPr>
            <a:xfrm>
              <a:off x="7782145" y="2371231"/>
              <a:ext cx="1159316" cy="1126067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66039C8-BDEB-7D43-8226-2C0D266A53F5}"/>
                </a:ext>
              </a:extLst>
            </p:cNvPr>
            <p:cNvSpPr/>
            <p:nvPr/>
          </p:nvSpPr>
          <p:spPr>
            <a:xfrm>
              <a:off x="8098799" y="1995173"/>
              <a:ext cx="515849" cy="1918491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C05A3D5-3E6D-BD46-ABF0-50B529D4FF65}"/>
                </a:ext>
              </a:extLst>
            </p:cNvPr>
            <p:cNvSpPr/>
            <p:nvPr/>
          </p:nvSpPr>
          <p:spPr>
            <a:xfrm rot="5400000">
              <a:off x="8098799" y="1975018"/>
              <a:ext cx="515849" cy="1918491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00E7215-0DEE-824F-8297-0CDDACECDFF7}"/>
              </a:ext>
            </a:extLst>
          </p:cNvPr>
          <p:cNvGrpSpPr/>
          <p:nvPr/>
        </p:nvGrpSpPr>
        <p:grpSpPr>
          <a:xfrm>
            <a:off x="10397361" y="3289864"/>
            <a:ext cx="3144184" cy="680171"/>
            <a:chOff x="8150578" y="4880240"/>
            <a:chExt cx="3144184" cy="680171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5BB5E83-7F7F-1148-BEF5-2D4F0DEAF79F}"/>
                </a:ext>
              </a:extLst>
            </p:cNvPr>
            <p:cNvSpPr/>
            <p:nvPr/>
          </p:nvSpPr>
          <p:spPr>
            <a:xfrm>
              <a:off x="8150578" y="5000978"/>
              <a:ext cx="166001" cy="181085"/>
            </a:xfrm>
            <a:prstGeom prst="rect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24B7D806-9059-3B4A-87C3-BDEAB51A5E82}"/>
                </a:ext>
              </a:extLst>
            </p:cNvPr>
            <p:cNvSpPr/>
            <p:nvPr/>
          </p:nvSpPr>
          <p:spPr>
            <a:xfrm>
              <a:off x="8150578" y="5306088"/>
              <a:ext cx="166001" cy="181085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00B050"/>
                </a:solidFill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BCA57E55-48F7-4242-84E4-31031326EA24}"/>
                </a:ext>
              </a:extLst>
            </p:cNvPr>
            <p:cNvSpPr txBox="1"/>
            <p:nvPr/>
          </p:nvSpPr>
          <p:spPr>
            <a:xfrm>
              <a:off x="8406043" y="4880240"/>
              <a:ext cx="2888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ignore</a:t>
              </a:r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region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989C3B2-FC9C-A640-8AD0-990BDA2B4AB8}"/>
                </a:ext>
              </a:extLst>
            </p:cNvPr>
            <p:cNvSpPr txBox="1"/>
            <p:nvPr/>
          </p:nvSpPr>
          <p:spPr>
            <a:xfrm>
              <a:off x="8406042" y="5191079"/>
              <a:ext cx="2888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anchor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25C86683-28C2-B045-B9FE-CA41DF830DF3}"/>
              </a:ext>
            </a:extLst>
          </p:cNvPr>
          <p:cNvSpPr txBox="1"/>
          <p:nvPr/>
        </p:nvSpPr>
        <p:spPr>
          <a:xfrm>
            <a:off x="7093936" y="5089306"/>
            <a:ext cx="4607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RPN,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 anchors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whose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IoA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(Intersection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Anchor)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an arbitrary labeled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ignored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0.5.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图片 8">
            <a:extLst>
              <a:ext uri="{FF2B5EF4-FFF2-40B4-BE49-F238E27FC236}">
                <a16:creationId xmlns:a16="http://schemas.microsoft.com/office/drawing/2014/main" id="{231D0ED0-218A-4DEB-9E9E-F7A15787B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114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50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0E10B1A-1134-A24C-AD7F-F756F84E59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381378"/>
              </p:ext>
            </p:extLst>
          </p:nvPr>
        </p:nvGraphicFramePr>
        <p:xfrm>
          <a:off x="3153045" y="2314222"/>
          <a:ext cx="5698678" cy="2004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8930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AP@0.5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(paper)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55.94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85.60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803672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(ours)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59.67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83.70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Avoid negative anchors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58.53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84.92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90684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FPN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55.76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85.43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534740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359350D5-4123-324B-B5DF-96D6B6CF06F5}"/>
              </a:ext>
            </a:extLst>
          </p:cNvPr>
          <p:cNvSpPr txBox="1"/>
          <p:nvPr/>
        </p:nvSpPr>
        <p:spPr>
          <a:xfrm>
            <a:off x="2823457" y="5778159"/>
            <a:ext cx="7902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(ours):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RCNN,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Res50,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ROI_align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nms_pre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=6000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987D911-70F3-8C4D-AE11-C9D99383C5CF}"/>
              </a:ext>
            </a:extLst>
          </p:cNvPr>
          <p:cNvSpPr txBox="1"/>
          <p:nvPr/>
        </p:nvSpPr>
        <p:spPr>
          <a:xfrm>
            <a:off x="3014483" y="4680586"/>
            <a:ext cx="7902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Table1.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Crowdhuman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(visible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body)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set.</a:t>
            </a:r>
            <a:endParaRPr kumimoji="1"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图片 8">
            <a:extLst>
              <a:ext uri="{FF2B5EF4-FFF2-40B4-BE49-F238E27FC236}">
                <a16:creationId xmlns:a16="http://schemas.microsoft.com/office/drawing/2014/main" id="{2259CCD2-A3FE-445C-8824-DB929EE90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571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50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59350D5-4123-324B-B5DF-96D6B6CF06F5}"/>
              </a:ext>
            </a:extLst>
          </p:cNvPr>
          <p:cNvSpPr txBox="1"/>
          <p:nvPr/>
        </p:nvSpPr>
        <p:spPr>
          <a:xfrm>
            <a:off x="643642" y="1562262"/>
            <a:ext cx="7902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nms_pre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1493AC50-8788-6B43-A7E7-CD568E8158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02234"/>
              </p:ext>
            </p:extLst>
          </p:nvPr>
        </p:nvGraphicFramePr>
        <p:xfrm>
          <a:off x="2650710" y="2829730"/>
          <a:ext cx="6322566" cy="2413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2818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nms_pre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AP@0.5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56.45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85.37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6000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55.76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85.43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90684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54.24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84.00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53474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1500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54.00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83.38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403657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53.86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82.03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155235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8ABF809F-A033-FE4F-9A6F-FB0EBEDB2E61}"/>
              </a:ext>
            </a:extLst>
          </p:cNvPr>
          <p:cNvSpPr txBox="1"/>
          <p:nvPr/>
        </p:nvSpPr>
        <p:spPr>
          <a:xfrm>
            <a:off x="2845151" y="5483843"/>
            <a:ext cx="7902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Table2.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Crowdhuman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(visible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body)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4687DFB-EB56-E24F-B2EC-B943A7FBA16F}"/>
              </a:ext>
            </a:extLst>
          </p:cNvPr>
          <p:cNvSpPr txBox="1"/>
          <p:nvPr/>
        </p:nvSpPr>
        <p:spPr>
          <a:xfrm>
            <a:off x="9488574" y="3583938"/>
            <a:ext cx="2517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previous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endParaRPr kumimoji="1" lang="zh-CN" altLang="en-US" sz="1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16E5C37E-0AB9-9545-9F92-033F4A4A9ECE}"/>
              </a:ext>
            </a:extLst>
          </p:cNvPr>
          <p:cNvCxnSpPr>
            <a:endCxn id="14" idx="1"/>
          </p:cNvCxnSpPr>
          <p:nvPr/>
        </p:nvCxnSpPr>
        <p:spPr>
          <a:xfrm>
            <a:off x="9053689" y="3753215"/>
            <a:ext cx="434885" cy="1231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8">
            <a:extLst>
              <a:ext uri="{FF2B5EF4-FFF2-40B4-BE49-F238E27FC236}">
                <a16:creationId xmlns:a16="http://schemas.microsoft.com/office/drawing/2014/main" id="{2C8AF3DC-07DE-4C72-BD56-DB62CE259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5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50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59350D5-4123-324B-B5DF-96D6B6CF06F5}"/>
              </a:ext>
            </a:extLst>
          </p:cNvPr>
          <p:cNvSpPr txBox="1"/>
          <p:nvPr/>
        </p:nvSpPr>
        <p:spPr>
          <a:xfrm>
            <a:off x="643642" y="1562262"/>
            <a:ext cx="7902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8DBF3833-A913-E14B-8ED7-CAF8D608DA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7998072"/>
              </p:ext>
            </p:extLst>
          </p:nvPr>
        </p:nvGraphicFramePr>
        <p:xfrm>
          <a:off x="2752311" y="2453417"/>
          <a:ext cx="6322566" cy="1185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2818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AP@0.5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(paper)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55.94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85.60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(ours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new)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54.24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84.00</a:t>
                      </a:r>
                      <a:endParaRPr lang="zh-CN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90684"/>
                  </a:ext>
                </a:extLst>
              </a:tr>
            </a:tbl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0BE2ABA9-1724-FC43-8A6C-6E3F47560178}"/>
              </a:ext>
            </a:extLst>
          </p:cNvPr>
          <p:cNvSpPr txBox="1"/>
          <p:nvPr/>
        </p:nvSpPr>
        <p:spPr>
          <a:xfrm>
            <a:off x="2879018" y="3669779"/>
            <a:ext cx="7902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Table3.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visible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B49A1C58-9A36-264E-A4BD-728898BB38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332799"/>
              </p:ext>
            </p:extLst>
          </p:nvPr>
        </p:nvGraphicFramePr>
        <p:xfrm>
          <a:off x="2752311" y="4252528"/>
          <a:ext cx="6322566" cy="1185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2818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AP@0.5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(paper)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50.42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84.95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(ours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new)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46.52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84.04</a:t>
                      </a:r>
                      <a:endParaRPr lang="zh-CN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90684"/>
                  </a:ext>
                </a:extLst>
              </a:tr>
            </a:tbl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9247154A-E5D4-5E49-93CB-DBFF7946E28D}"/>
              </a:ext>
            </a:extLst>
          </p:cNvPr>
          <p:cNvSpPr txBox="1"/>
          <p:nvPr/>
        </p:nvSpPr>
        <p:spPr>
          <a:xfrm>
            <a:off x="2879018" y="5468890"/>
            <a:ext cx="7902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Table4.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6CB37E4-E59D-5949-9602-D4090E13B4F3}"/>
              </a:ext>
            </a:extLst>
          </p:cNvPr>
          <p:cNvSpPr txBox="1"/>
          <p:nvPr/>
        </p:nvSpPr>
        <p:spPr>
          <a:xfrm>
            <a:off x="1088317" y="6248982"/>
            <a:ext cx="10217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(ours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new):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RCNN,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Res50,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ROI_align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nms_pre=2000,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 negative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anchors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图片 8">
            <a:extLst>
              <a:ext uri="{FF2B5EF4-FFF2-40B4-BE49-F238E27FC236}">
                <a16:creationId xmlns:a16="http://schemas.microsoft.com/office/drawing/2014/main" id="{643AA90C-8B33-4B08-A642-53135B5D1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414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>
            <a:extLst>
              <a:ext uri="{FF2B5EF4-FFF2-40B4-BE49-F238E27FC236}">
                <a16:creationId xmlns:a16="http://schemas.microsoft.com/office/drawing/2014/main" id="{EFF03B2B-346D-6F47-BF5C-E256045890F5}"/>
              </a:ext>
            </a:extLst>
          </p:cNvPr>
          <p:cNvSpPr txBox="1">
            <a:spLocks/>
          </p:cNvSpPr>
          <p:nvPr/>
        </p:nvSpPr>
        <p:spPr>
          <a:xfrm>
            <a:off x="1209239" y="2621453"/>
            <a:ext cx="10080978" cy="572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736623" y="2384690"/>
            <a:ext cx="5192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307903F-DAB4-3643-ACAE-7819259F8642}"/>
              </a:ext>
            </a:extLst>
          </p:cNvPr>
          <p:cNvSpPr/>
          <p:nvPr/>
        </p:nvSpPr>
        <p:spPr>
          <a:xfrm>
            <a:off x="2951485" y="3845666"/>
            <a:ext cx="7012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Improvement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燕尾形箭头 12">
            <a:extLst>
              <a:ext uri="{FF2B5EF4-FFF2-40B4-BE49-F238E27FC236}">
                <a16:creationId xmlns:a16="http://schemas.microsoft.com/office/drawing/2014/main" id="{A6A0338D-6CB2-974B-9859-635F58443A63}"/>
              </a:ext>
            </a:extLst>
          </p:cNvPr>
          <p:cNvSpPr/>
          <p:nvPr/>
        </p:nvSpPr>
        <p:spPr>
          <a:xfrm>
            <a:off x="2405302" y="3988742"/>
            <a:ext cx="462076" cy="237067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8">
            <a:extLst>
              <a:ext uri="{FF2B5EF4-FFF2-40B4-BE49-F238E27FC236}">
                <a16:creationId xmlns:a16="http://schemas.microsoft.com/office/drawing/2014/main" id="{6DD93877-9309-4271-A7B3-9EF4A8E95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84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EFF03B2B-346D-6F47-BF5C-E256045890F5}"/>
              </a:ext>
            </a:extLst>
          </p:cNvPr>
          <p:cNvSpPr txBox="1">
            <a:spLocks/>
          </p:cNvSpPr>
          <p:nvPr/>
        </p:nvSpPr>
        <p:spPr>
          <a:xfrm>
            <a:off x="1209239" y="2621453"/>
            <a:ext cx="10080978" cy="572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19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B2ED9DD-5E38-BA4F-B982-6CFE23BFA812}"/>
              </a:ext>
            </a:extLst>
          </p:cNvPr>
          <p:cNvSpPr/>
          <p:nvPr/>
        </p:nvSpPr>
        <p:spPr>
          <a:xfrm>
            <a:off x="828239" y="1879976"/>
            <a:ext cx="277608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bringing </a:t>
            </a:r>
          </a:p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improvements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07CE3EC-AAC5-9F44-8559-FEEF9B8B2380}"/>
              </a:ext>
            </a:extLst>
          </p:cNvPr>
          <p:cNvSpPr txBox="1"/>
          <p:nvPr/>
        </p:nvSpPr>
        <p:spPr>
          <a:xfrm>
            <a:off x="980639" y="2907910"/>
            <a:ext cx="47300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Deformable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Conv</a:t>
            </a:r>
            <a:r>
              <a:rPr kumimoji="1" lang="zh-CN" altLang="en-US" dirty="0"/>
              <a:t> </a:t>
            </a:r>
            <a:r>
              <a:rPr kumimoji="1" lang="en-US" altLang="zh-CN" dirty="0"/>
              <a:t>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SENet154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Multi-Scale</a:t>
            </a:r>
            <a:r>
              <a:rPr kumimoji="1" lang="zh-CN" altLang="en-US" dirty="0"/>
              <a:t> </a:t>
            </a:r>
            <a:r>
              <a:rPr kumimoji="1" lang="en-US" altLang="zh-CN" dirty="0"/>
              <a:t>Train/Test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Ensemble</a:t>
            </a:r>
          </a:p>
        </p:txBody>
      </p:sp>
      <p:pic>
        <p:nvPicPr>
          <p:cNvPr id="11" name="图片 8">
            <a:extLst>
              <a:ext uri="{FF2B5EF4-FFF2-40B4-BE49-F238E27FC236}">
                <a16:creationId xmlns:a16="http://schemas.microsoft.com/office/drawing/2014/main" id="{032BEFFF-A40C-4B4C-AFB4-7E0CB25DB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  <p:sp>
        <p:nvSpPr>
          <p:cNvPr id="9" name="文本框 2">
            <a:extLst>
              <a:ext uri="{FF2B5EF4-FFF2-40B4-BE49-F238E27FC236}">
                <a16:creationId xmlns:a16="http://schemas.microsoft.com/office/drawing/2014/main" id="{D417D4F0-BB5B-4113-B457-6F9A29C0F522}"/>
              </a:ext>
            </a:extLst>
          </p:cNvPr>
          <p:cNvSpPr txBox="1"/>
          <p:nvPr/>
        </p:nvSpPr>
        <p:spPr>
          <a:xfrm>
            <a:off x="4258076" y="2967335"/>
            <a:ext cx="4730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Bounded</a:t>
            </a:r>
            <a:r>
              <a:rPr kumimoji="1" lang="zh-CN" altLang="en-US" dirty="0"/>
              <a:t> </a:t>
            </a:r>
            <a:r>
              <a:rPr kumimoji="1" lang="en-US" altLang="zh-CN" dirty="0"/>
              <a:t>Repulsion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Merge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Cityperson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dataset</a:t>
            </a:r>
          </a:p>
        </p:txBody>
      </p:sp>
      <p:sp>
        <p:nvSpPr>
          <p:cNvPr id="10" name="矩形 7">
            <a:extLst>
              <a:ext uri="{FF2B5EF4-FFF2-40B4-BE49-F238E27FC236}">
                <a16:creationId xmlns:a16="http://schemas.microsoft.com/office/drawing/2014/main" id="{CFEC22D8-E2A9-4E00-966B-4312BC4B7024}"/>
              </a:ext>
            </a:extLst>
          </p:cNvPr>
          <p:cNvSpPr/>
          <p:nvPr/>
        </p:nvSpPr>
        <p:spPr>
          <a:xfrm>
            <a:off x="4157598" y="1903972"/>
            <a:ext cx="31061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bringing </a:t>
            </a:r>
          </a:p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marginal improvements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2">
            <a:extLst>
              <a:ext uri="{FF2B5EF4-FFF2-40B4-BE49-F238E27FC236}">
                <a16:creationId xmlns:a16="http://schemas.microsoft.com/office/drawing/2014/main" id="{C8DA42A8-84F3-4376-97D8-F657940C260D}"/>
              </a:ext>
            </a:extLst>
          </p:cNvPr>
          <p:cNvSpPr txBox="1"/>
          <p:nvPr/>
        </p:nvSpPr>
        <p:spPr>
          <a:xfrm>
            <a:off x="8180916" y="2867410"/>
            <a:ext cx="473004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SyncBN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Focal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GIoU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IoU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COCO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Pretrain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Soft-NMS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OHEM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Adaptive-NMS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Guided</a:t>
            </a:r>
            <a:r>
              <a:rPr kumimoji="1" lang="zh-CN" altLang="en-US" dirty="0"/>
              <a:t> </a:t>
            </a:r>
            <a:r>
              <a:rPr kumimoji="1" lang="en-US" altLang="zh-CN" dirty="0"/>
              <a:t>Anchor</a:t>
            </a:r>
            <a:r>
              <a:rPr kumimoji="1" lang="zh-CN" altLang="en-US" dirty="0"/>
              <a:t> </a:t>
            </a:r>
            <a:r>
              <a:rPr kumimoji="1" lang="en-US" altLang="zh-CN" dirty="0"/>
              <a:t>RPN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Scale</a:t>
            </a:r>
            <a:r>
              <a:rPr kumimoji="1" lang="zh-CN" altLang="en-US" dirty="0"/>
              <a:t> </a:t>
            </a:r>
            <a:r>
              <a:rPr kumimoji="1" lang="en-US" altLang="zh-CN" dirty="0"/>
              <a:t>Balanced</a:t>
            </a:r>
            <a:r>
              <a:rPr kumimoji="1" lang="zh-CN" altLang="en-US" dirty="0"/>
              <a:t> </a:t>
            </a:r>
            <a:r>
              <a:rPr kumimoji="1" lang="en-US" altLang="zh-CN" dirty="0"/>
              <a:t>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…</a:t>
            </a:r>
          </a:p>
        </p:txBody>
      </p:sp>
      <p:sp>
        <p:nvSpPr>
          <p:cNvPr id="14" name="矩形 7">
            <a:extLst>
              <a:ext uri="{FF2B5EF4-FFF2-40B4-BE49-F238E27FC236}">
                <a16:creationId xmlns:a16="http://schemas.microsoft.com/office/drawing/2014/main" id="{D7E3180A-5440-43F1-B37A-5D6B48D12513}"/>
              </a:ext>
            </a:extLst>
          </p:cNvPr>
          <p:cNvSpPr/>
          <p:nvPr/>
        </p:nvSpPr>
        <p:spPr>
          <a:xfrm>
            <a:off x="7817047" y="2064641"/>
            <a:ext cx="37499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of limited effects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606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1569</TotalTime>
  <Words>585</Words>
  <Application>Microsoft Office PowerPoint</Application>
  <PresentationFormat>Widescreen</PresentationFormat>
  <Paragraphs>181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DengXian</vt:lpstr>
      <vt:lpstr>DengXian</vt:lpstr>
      <vt:lpstr>等线 Light</vt:lpstr>
      <vt:lpstr>Arial</vt:lpstr>
      <vt:lpstr>Times New Roman</vt:lpstr>
      <vt:lpstr>Office 主题​​</vt:lpstr>
      <vt:lpstr>Experience on Crowd-Human Challenge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Experience share on CrowdHuman challenge</dc:title>
  <dc:creator>jokerzz</dc:creator>
  <cp:lastModifiedBy>zackjie(揭泽群)</cp:lastModifiedBy>
  <cp:revision>57</cp:revision>
  <dcterms:created xsi:type="dcterms:W3CDTF">2019-06-14T12:26:37Z</dcterms:created>
  <dcterms:modified xsi:type="dcterms:W3CDTF">2019-06-25T07:11:03Z</dcterms:modified>
</cp:coreProperties>
</file>

<file path=docProps/thumbnail.jpeg>
</file>